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Arial"/>
              </a:rPr>
              <a:t>한국공학대학교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400" b="false" i="false" u="none" strike="noStrike">
                <a:solidFill>
                  <a:srgbClr val="373737"/>
                </a:solidFill>
                <a:ea typeface="Arial"/>
              </a:rPr>
              <a:t>게임공학과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Arial"/>
              </a:rPr>
              <a:t>    |    2022184005   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Arial"/>
              </a:rPr>
              <a:t>김경준</a:t>
            </a:r>
            <a:r>
              <a:rPr lang="en-US" sz="2400" b="false" i="false" u="none" strike="noStrike">
                <a:solidFill>
                  <a:srgbClr val="373737"/>
                </a:solidFill>
                <a:latin typeface="Arial"/>
              </a:rPr>
              <a:t>    |   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2300" y="4343400"/>
            <a:ext cx="18059400" cy="41656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" sz="12133" b="false" i="false" u="none" strike="noStrike">
                <a:solidFill>
                  <a:srgbClr val="90A4A5"/>
                </a:solidFill>
                <a:latin typeface="Arial"/>
              </a:rPr>
              <a:t>2D Game Programming</a:t>
            </a:r>
          </a:p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373737"/>
                </a:solidFill>
                <a:latin typeface="Arial"/>
              </a:rPr>
              <a:t>1</a:t>
            </a:r>
            <a:r>
              <a:rPr lang="ko-KR" sz="12133" b="false" i="false" u="none" strike="noStrike">
                <a:solidFill>
                  <a:srgbClr val="373737"/>
                </a:solidFill>
                <a:ea typeface="Arial"/>
              </a:rPr>
              <a:t>차</a:t>
            </a:r>
            <a:r>
              <a:rPr lang="en-US" sz="12133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Arial"/>
              </a:rPr>
              <a:t>프로젝트</a:t>
            </a:r>
            <a:r>
              <a:rPr lang="en-US" sz="12133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Arial"/>
              </a:rPr>
              <a:t>기획</a:t>
            </a:r>
            <a:r>
              <a:rPr lang="en-US" sz="12133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Arial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4025900"/>
            <a:ext cx="9486900" cy="779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4025900"/>
            <a:ext cx="102362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34900" y="5168900"/>
            <a:ext cx="91313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바람의</a:t>
            </a: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나라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01900" y="4584700"/>
            <a:ext cx="38100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90A4A5"/>
                </a:solidFill>
                <a:ea typeface="Arial"/>
              </a:rPr>
              <a:t>모티브</a:t>
            </a:r>
            <a:r>
              <a:rPr lang="en-US" sz="2400" b="false" i="false" u="none" strike="noStrike">
                <a:solidFill>
                  <a:srgbClr val="90A4A5"/>
                </a:solidFill>
                <a:latin typeface="Arial"/>
              </a:rPr>
              <a:t> </a:t>
            </a:r>
            <a:r>
              <a:rPr lang="ko-KR" sz="2400" b="false" i="false" u="none" strike="noStrike">
                <a:solidFill>
                  <a:srgbClr val="90A4A5"/>
                </a:solidFill>
                <a:ea typeface="Arial"/>
              </a:rPr>
              <a:t>게임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컨셉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4700" y="21590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92000" y="7734300"/>
            <a:ext cx="12065000" cy="20955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1. RPG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2.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스테이지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기반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필드형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전투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3.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경험치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기반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성장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7493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887700" y="4013200"/>
            <a:ext cx="6223000" cy="783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80500" y="4013200"/>
            <a:ext cx="6223000" cy="783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60600" y="4013200"/>
            <a:ext cx="6223000" cy="783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95600" y="8915400"/>
            <a:ext cx="4953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15500" y="8915400"/>
            <a:ext cx="4953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35400" y="8915400"/>
            <a:ext cx="49530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6687800" y="9525000"/>
            <a:ext cx="4635500" cy="1676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전투를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통해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경험치를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쌓아</a:t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단계별로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성장해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나가는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시스템</a:t>
            </a:r>
          </a:p>
          <a:p>
            <a:pPr algn="ctr" lvl="0">
              <a:lnSpc>
                <a:spcPct val="124499"/>
              </a:lnSpc>
            </a:pPr>
            <a:r>
              <a:rPr lang="en" sz="2229" b="false" i="false" u="none" strike="noStrike" spc="-67">
                <a:solidFill>
                  <a:srgbClr val="373737"/>
                </a:solidFill>
                <a:latin typeface="Arial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재미요소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-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성장체감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64000" y="7886700"/>
            <a:ext cx="44704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경험치</a:t>
            </a: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기반</a:t>
            </a: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성장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7900" y="9347200"/>
            <a:ext cx="4635500" cy="209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스테이지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기반의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필드에서</a:t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이동하는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몬스터들과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공격을</a:t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주고받는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실시간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전투</a:t>
            </a:r>
          </a:p>
          <a:p>
            <a:pPr algn="ctr" lvl="0">
              <a:lnSpc>
                <a:spcPct val="124499"/>
              </a:lnSpc>
            </a:pPr>
            <a:r>
              <a:rPr lang="en" sz="2229" b="false" i="false" u="none" strike="noStrike" spc="-67">
                <a:solidFill>
                  <a:srgbClr val="373737"/>
                </a:solidFill>
                <a:latin typeface="Arial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재미요소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-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박진감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,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타격감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56800" y="7620000"/>
            <a:ext cx="4470400" cy="1104900"/>
          </a:xfrm>
          <a:prstGeom prst="rect">
            <a:avLst/>
          </a:prstGeom>
        </p:spPr>
        <p:txBody>
          <a:bodyPr anchor="t" rtlCol="false" lIns="0" tIns="42334" rIns="0" bIns="0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>
                <a:solidFill>
                  <a:srgbClr val="373737"/>
                </a:solidFill>
                <a:ea typeface="Arial"/>
              </a:rPr>
              <a:t>스테이지</a:t>
            </a:r>
            <a:r>
              <a:rPr lang="en-US" sz="3333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333" b="false" i="false" u="none" strike="noStrike">
                <a:solidFill>
                  <a:srgbClr val="373737"/>
                </a:solidFill>
                <a:ea typeface="Arial"/>
              </a:rPr>
              <a:t>기반</a:t>
            </a:r>
          </a:p>
          <a:p>
            <a:pPr algn="ctr" lvl="0">
              <a:lnSpc>
                <a:spcPct val="99600"/>
              </a:lnSpc>
            </a:pPr>
            <a:r>
              <a:rPr lang="en-US" sz="3333" b="false" i="false" u="none" strike="noStrike">
                <a:solidFill>
                  <a:srgbClr val="373737"/>
                </a:solidFill>
                <a:latin typeface="Arial"/>
              </a:rPr>
              <a:t> </a:t>
            </a:r>
            <a:r>
              <a:rPr lang="ko-KR" sz="3333" b="false" i="false" u="none" strike="noStrike">
                <a:solidFill>
                  <a:srgbClr val="373737"/>
                </a:solidFill>
                <a:ea typeface="Arial"/>
              </a:rPr>
              <a:t>필드형</a:t>
            </a:r>
            <a:r>
              <a:rPr lang="en-US" sz="3333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333" b="false" i="false" u="none" strike="noStrike">
                <a:solidFill>
                  <a:srgbClr val="373737"/>
                </a:solidFill>
                <a:ea typeface="Arial"/>
              </a:rPr>
              <a:t>전투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60700" y="9525000"/>
            <a:ext cx="4635500" cy="1676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플레이어가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게임속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주인공인</a:t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전사가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되어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몬스터들을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무찌르는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게임</a:t>
            </a:r>
          </a:p>
          <a:p>
            <a:pPr algn="ctr" lvl="0">
              <a:lnSpc>
                <a:spcPct val="124499"/>
              </a:lnSpc>
            </a:pPr>
            <a:r>
              <a:rPr lang="en" sz="2229" b="false" i="false" u="none" strike="noStrike" spc="-67">
                <a:solidFill>
                  <a:srgbClr val="373737"/>
                </a:solidFill>
                <a:latin typeface="Arial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재미요소</a:t>
            </a:r>
            <a:r>
              <a:rPr lang="en-US" sz="2229" b="false" i="false" u="none" strike="noStrike" spc="-67">
                <a:solidFill>
                  <a:srgbClr val="373737"/>
                </a:solidFill>
                <a:latin typeface="Arial"/>
              </a:rPr>
              <a:t> - </a:t>
            </a:r>
            <a:r>
              <a:rPr lang="ko-KR" sz="2229" b="false" i="false" u="none" strike="noStrike" spc="-67">
                <a:solidFill>
                  <a:srgbClr val="373737"/>
                </a:solidFill>
                <a:ea typeface="Arial"/>
              </a:rPr>
              <a:t>몰입감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6900" y="7886700"/>
            <a:ext cx="44704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RPG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컨셉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4700" y="21590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01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03500" y="4483100"/>
            <a:ext cx="5486400" cy="2984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48800" y="4381500"/>
            <a:ext cx="5486400" cy="323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0" y="4483100"/>
            <a:ext cx="54864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4025900"/>
            <a:ext cx="9486900" cy="779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4025900"/>
            <a:ext cx="102362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34900" y="5168900"/>
            <a:ext cx="91313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로비</a:t>
            </a: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화면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89200" y="4584700"/>
            <a:ext cx="3822700" cy="520700"/>
          </a:xfrm>
          <a:prstGeom prst="rect">
            <a:avLst/>
          </a:prstGeom>
        </p:spPr>
        <p:txBody>
          <a:bodyPr anchor="t" rtlCol="false" lIns="0" tIns="37253" rIns="0" bIns="0"/>
          <a:lstStyle/>
          <a:p>
            <a:pPr algn="ctr" lvl="0">
              <a:lnSpc>
                <a:spcPct val="99600"/>
              </a:lnSpc>
            </a:pPr>
            <a:r>
              <a:rPr lang="en" sz="2933" b="false" i="false" u="none" strike="noStrike">
                <a:solidFill>
                  <a:srgbClr val="90A4A5"/>
                </a:solidFill>
                <a:latin typeface="Arial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진행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흐름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4700" y="21590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92000" y="7734300"/>
            <a:ext cx="12065000" cy="25019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1.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키면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나오는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로비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화면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2.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시작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,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종료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등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여러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버튼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포함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3.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조작법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등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설명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포함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28800" y="4025900"/>
            <a:ext cx="9486900" cy="849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4025900"/>
            <a:ext cx="102362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34900" y="5168900"/>
            <a:ext cx="91313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주인공</a:t>
            </a:r>
            <a:r>
              <a:rPr lang="en-US" sz="34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3466" b="false" i="false" u="none" strike="noStrike">
                <a:solidFill>
                  <a:srgbClr val="373737"/>
                </a:solidFill>
                <a:ea typeface="Arial"/>
              </a:rPr>
              <a:t>캐릭터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89200" y="4584700"/>
            <a:ext cx="3822700" cy="520700"/>
          </a:xfrm>
          <a:prstGeom prst="rect">
            <a:avLst/>
          </a:prstGeom>
        </p:spPr>
        <p:txBody>
          <a:bodyPr anchor="t" rtlCol="false" lIns="0" tIns="37253" rIns="0" bIns="0"/>
          <a:lstStyle/>
          <a:p>
            <a:pPr algn="ctr" lvl="0">
              <a:lnSpc>
                <a:spcPct val="99600"/>
              </a:lnSpc>
            </a:pPr>
            <a:r>
              <a:rPr lang="en" sz="2933" b="false" i="false" u="none" strike="noStrike">
                <a:solidFill>
                  <a:srgbClr val="90A4A5"/>
                </a:solidFill>
                <a:latin typeface="Arial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진행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흐름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4700" y="21590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92000" y="7734300"/>
            <a:ext cx="12065000" cy="37211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1.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주인공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캐릭터는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걷기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,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달리기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,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걷기공격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,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달리기공격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등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기술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보유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2.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성장에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필요한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경험치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획득시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전직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3. 1~3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단계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성장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단계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보유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(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성장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외형과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무기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변경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4.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체력을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보유하고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있으며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체력이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모두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소모될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사망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및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리셋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28800" y="4025900"/>
            <a:ext cx="9486900" cy="849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4025900"/>
            <a:ext cx="102362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34900" y="5168900"/>
            <a:ext cx="91313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373737"/>
                </a:solidFill>
                <a:ea typeface="Arial"/>
              </a:rPr>
              <a:t>스테이지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89200" y="4584700"/>
            <a:ext cx="3822700" cy="520700"/>
          </a:xfrm>
          <a:prstGeom prst="rect">
            <a:avLst/>
          </a:prstGeom>
        </p:spPr>
        <p:txBody>
          <a:bodyPr anchor="t" rtlCol="false" lIns="0" tIns="37253" rIns="0" bIns="0"/>
          <a:lstStyle/>
          <a:p>
            <a:pPr algn="ctr" lvl="0">
              <a:lnSpc>
                <a:spcPct val="99600"/>
              </a:lnSpc>
            </a:pPr>
            <a:r>
              <a:rPr lang="en" sz="2933" b="false" i="false" u="none" strike="noStrike">
                <a:solidFill>
                  <a:srgbClr val="90A4A5"/>
                </a:solidFill>
                <a:latin typeface="Arial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게임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진행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흐름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4700" y="21590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92000" y="7734300"/>
            <a:ext cx="12065000" cy="25019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1. 2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개의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성장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스테이지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, 1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개의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보스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스테이지로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구성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2.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다수의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몬스터는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맵을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돌아다니며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주인공이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일정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범위에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들어올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공격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3.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몬스터를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잡을시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플레이어가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일정량의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경험치</a:t>
            </a:r>
            <a:r>
              <a:rPr lang="en-US" sz="2666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373737"/>
                </a:solidFill>
                <a:ea typeface="Arial"/>
              </a:rPr>
              <a:t>획득</a:t>
            </a:r>
          </a:p>
          <a:p>
            <a:pPr algn="l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373737"/>
                </a:solidFill>
                <a:latin typeface="Arial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508000"/>
            <a:ext cx="22529800" cy="1239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4178300"/>
            <a:ext cx="10248900" cy="127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1200" y="5410200"/>
            <a:ext cx="101727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5740400"/>
            <a:ext cx="102489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06600" y="6972300"/>
            <a:ext cx="10147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7302500"/>
            <a:ext cx="102489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81200" y="8534400"/>
            <a:ext cx="10299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8864600"/>
            <a:ext cx="101981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93900" y="10096500"/>
            <a:ext cx="10198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10426700"/>
            <a:ext cx="10198100" cy="127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81200" y="11658600"/>
            <a:ext cx="102108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000500" y="107823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경험치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및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전직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00500" y="92202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몬스터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모션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몬스터의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캐릭터인식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AI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38400" y="107315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5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00500" y="76581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몬스터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객체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모션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38400" y="91694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4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00500" y="60960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로비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화면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객체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제작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38400" y="76073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3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38400" y="60452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2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00500" y="45339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스프라이트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수집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및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가공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38400" y="44831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1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889500" y="20828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개발</a:t>
            </a:r>
            <a:r>
              <a:rPr lang="en-US" sz="6400" b="false" i="false" u="none" strike="noStrike">
                <a:solidFill>
                  <a:srgbClr val="373737"/>
                </a:solidFill>
                <a:latin typeface="Arial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Arial"/>
              </a:rPr>
              <a:t>일정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95500" y="21590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Arial"/>
              </a:rPr>
              <a:t>03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4178300"/>
            <a:ext cx="10248900" cy="1270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4744700" y="45339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스테이지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95300" y="44831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6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5689600"/>
            <a:ext cx="10248900" cy="1270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744700" y="60452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사운드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95300" y="59944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7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5397500"/>
            <a:ext cx="10172700" cy="2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6959600"/>
            <a:ext cx="10172700" cy="25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49200" y="7366000"/>
            <a:ext cx="10248900" cy="12700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4693900" y="77216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프로젝트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점검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및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미구현한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내용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구현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144500" y="76708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8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49200" y="8636000"/>
            <a:ext cx="10172700" cy="25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8915400"/>
            <a:ext cx="10248900" cy="12700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14744700" y="92710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버그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수정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및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프로젝트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Arial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Arial"/>
              </a:rPr>
              <a:t>제출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195300" y="9220200"/>
            <a:ext cx="1346200" cy="6604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Arial"/>
              </a:rPr>
              <a:t>9</a:t>
            </a:r>
            <a:r>
              <a:rPr lang="ko-KR" sz="3724" b="false" i="false" u="none" strike="noStrike">
                <a:solidFill>
                  <a:srgbClr val="90A4A5"/>
                </a:solidFill>
                <a:ea typeface="Arial"/>
              </a:rPr>
              <a:t>주차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10185400"/>
            <a:ext cx="10172700" cy="2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